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31542-8C9F-4025-8569-9A7C7375BB08}">
  <a:tblStyle styleId="{E0F31542-8C9F-4025-8569-9A7C7375BB0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7"/>
          </a:solidFill>
        </a:fill>
      </a:tcStyle>
    </a:wholeTbl>
    <a:band1H>
      <a:tcTxStyle/>
      <a:tcStyle>
        <a:tcBdr/>
        <a:fill>
          <a:solidFill>
            <a:srgbClr val="CAD3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3CC"/>
          </a:solidFill>
        </a:fill>
      </a:tcStyle>
    </a:band1V>
    <a:band2V>
      <a:tcTxStyle/>
      <a:tcStyle>
        <a:tcBdr/>
        <a:fill>
          <a:solidFill>
            <a:srgbClr val="CAD3CC"/>
          </a:solidFill>
        </a:fill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n"/>
          <p:cNvSpPr txBox="1"/>
          <p:nvPr/>
        </p:nvSpPr>
        <p:spPr>
          <a:xfrm>
            <a:off x="0" y="0"/>
            <a:ext cx="29400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n"/>
          <p:cNvSpPr txBox="1"/>
          <p:nvPr/>
        </p:nvSpPr>
        <p:spPr>
          <a:xfrm>
            <a:off x="3886200" y="0"/>
            <a:ext cx="29400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n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n"/>
          <p:cNvSpPr txBox="1"/>
          <p:nvPr/>
        </p:nvSpPr>
        <p:spPr>
          <a:xfrm>
            <a:off x="0" y="8686800"/>
            <a:ext cx="29400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6200" y="8686800"/>
            <a:ext cx="2933699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:notes"/>
          <p:cNvSpPr txBox="1"/>
          <p:nvPr/>
        </p:nvSpPr>
        <p:spPr>
          <a:xfrm>
            <a:off x="3886200" y="8686800"/>
            <a:ext cx="2935288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:notes"/>
          <p:cNvSpPr txBox="1"/>
          <p:nvPr/>
        </p:nvSpPr>
        <p:spPr>
          <a:xfrm>
            <a:off x="3886200" y="8686800"/>
            <a:ext cx="29400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:notes"/>
          <p:cNvSpPr txBox="1"/>
          <p:nvPr/>
        </p:nvSpPr>
        <p:spPr>
          <a:xfrm>
            <a:off x="914400" y="4343400"/>
            <a:ext cx="5000625" cy="4114800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latin typeface="Times New Roman"/>
                <a:ea typeface="Times New Roman"/>
                <a:cs typeface="Times New Roman"/>
                <a:sym typeface="Times New Roman"/>
              </a:rPr>
              <a:t>Schriftart</a:t>
            </a:r>
            <a:r>
              <a:rPr lang="de-DE">
                <a:latin typeface="Times New Roman"/>
                <a:ea typeface="Times New Roman"/>
                <a:cs typeface="Times New Roman"/>
                <a:sym typeface="Times New Roman"/>
              </a:rPr>
              <a:t>: 		LMU CompatilFact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latin typeface="Times New Roman"/>
                <a:ea typeface="Times New Roman"/>
                <a:cs typeface="Times New Roman"/>
                <a:sym typeface="Times New Roman"/>
              </a:rPr>
              <a:t>LMU-Farben</a:t>
            </a:r>
            <a:r>
              <a:rPr lang="de-DE">
                <a:latin typeface="Times New Roman"/>
                <a:ea typeface="Times New Roman"/>
                <a:cs typeface="Times New Roman"/>
                <a:sym typeface="Times New Roman"/>
              </a:rPr>
              <a:t>: 	</a:t>
            </a:r>
            <a:r>
              <a:rPr lang="de-DE">
                <a:solidFill>
                  <a:srgbClr val="0094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Grün </a:t>
            </a:r>
            <a:r>
              <a:rPr lang="de-DE">
                <a:latin typeface="Times New Roman"/>
                <a:ea typeface="Times New Roman"/>
                <a:cs typeface="Times New Roman"/>
                <a:sym typeface="Times New Roman"/>
              </a:rPr>
              <a:t>(CMYK 100.95.5; RGB 0.148.64)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Times New Roman"/>
                <a:ea typeface="Times New Roman"/>
                <a:cs typeface="Times New Roman"/>
                <a:sym typeface="Times New Roman"/>
              </a:rPr>
              <a:t>			Dunkelgrau (CYMK 0.0.0.50; RGB 127.127.127)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Times New Roman"/>
                <a:ea typeface="Times New Roman"/>
                <a:cs typeface="Times New Roman"/>
                <a:sym typeface="Times New Roman"/>
              </a:rPr>
              <a:t>			Hellgrau (CYMK 0.0.0.25; RGB 192.192.192)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Times New Roman"/>
                <a:ea typeface="Times New Roman"/>
                <a:cs typeface="Times New Roman"/>
                <a:sym typeface="Times New Roman"/>
              </a:rPr>
              <a:t>Weitere Infos vgl. LMU Corporate Manual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9026f9b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g329026f9ba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29026f9bac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cefb7721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33cefb77210_0_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3cefb77210_0_9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cefb7721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g33cefb77210_0_1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3cefb77210_0_14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a7ba016d4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g33a7ba016d4_2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3a7ba016d4_2_3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cefb7721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g33cefb77210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3cefb77210_0_4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a7ba016d4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33a7ba016d4_2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3a7ba016d4_2_2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813" cy="40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413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cefb772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02337" cy="3376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g33cefb7721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4976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3cefb77210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19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10902951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3824288" y="-1609725"/>
            <a:ext cx="4473575" cy="1090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7247732" y="1813719"/>
            <a:ext cx="5805488" cy="27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1694656" y="-812006"/>
            <a:ext cx="5805488" cy="7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enutzerdefiniertes Layout">
  <p:cSld name="1_Benutzerdefiniertes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10902950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609601" y="1604964"/>
            <a:ext cx="5348817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6161618" y="1604964"/>
            <a:ext cx="5350933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4766732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6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10902950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 descr="Alpha, Omega, Symbole, Anfang, Ende, Kirche, Gott"/>
          <p:cNvPicPr preferRelativeResize="0"/>
          <p:nvPr/>
        </p:nvPicPr>
        <p:blipFill rotWithShape="1">
          <a:blip r:embed="rId3">
            <a:alphaModFix amt="40000"/>
          </a:blip>
          <a:srcRect t="21053"/>
          <a:stretch/>
        </p:blipFill>
        <p:spPr>
          <a:xfrm>
            <a:off x="20" y="-9691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 rot="10800000">
            <a:off x="0" y="5689600"/>
            <a:ext cx="12192000" cy="1166813"/>
          </a:xfrm>
          <a:prstGeom prst="rect">
            <a:avLst/>
          </a:prstGeom>
          <a:gradFill>
            <a:gsLst>
              <a:gs pos="0">
                <a:srgbClr val="C0C0C0"/>
              </a:gs>
              <a:gs pos="50000">
                <a:srgbClr val="F2F2F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 descr="C:\Users\maria\Downloads\1200px-LMU_Muenchen_Logo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5" y="103188"/>
            <a:ext cx="1981200" cy="103663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8256588" y="6021388"/>
            <a:ext cx="62436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de-D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Schreibzentrum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 descr="C:\Users\maria\Downloads\logo_transparen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138" y="5770563"/>
            <a:ext cx="1039812" cy="103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C:\Users\maria\Downloads\Kauz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7399" y="561482"/>
            <a:ext cx="4203700" cy="63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2151063" y="6021388"/>
            <a:ext cx="5008562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www.schreibzentrum.fak13.uni-muenchen.de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schreibzentrum@lrz.uni-muenchen.de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23039" y="3439682"/>
            <a:ext cx="7632600" cy="2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40"/>
              </a:buClr>
              <a:buSzPts val="4800"/>
              <a:buFont typeface="Arial"/>
              <a:buNone/>
            </a:pPr>
            <a:r>
              <a:rPr lang="de-DE" sz="4800" b="1" i="0" u="none" strike="noStrike" cap="none">
                <a:solidFill>
                  <a:srgbClr val="009440"/>
                </a:solidFill>
                <a:latin typeface="Arial"/>
                <a:ea typeface="Arial"/>
                <a:cs typeface="Arial"/>
                <a:sym typeface="Arial"/>
              </a:rPr>
              <a:t>Einleitung und Schluss</a:t>
            </a: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-DE" sz="3600"/>
              <a:t>LNdaH-Workshop am 27.02.25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-DE" sz="3600"/>
              <a:t>Yarimiya Adouba</a:t>
            </a:r>
            <a:endParaRPr sz="36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631975" y="2384425"/>
            <a:ext cx="10902900" cy="22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Drei Minuten Focus-Writing:</a:t>
            </a:r>
            <a:endParaRPr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Warum schreibt </a:t>
            </a:r>
            <a:r>
              <a:rPr lang="de-DE" sz="3200">
                <a:solidFill>
                  <a:schemeClr val="accent2"/>
                </a:solidFill>
              </a:rPr>
              <a:t>man</a:t>
            </a:r>
            <a:r>
              <a:rPr lang="de-DE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ein</a:t>
            </a:r>
            <a:r>
              <a:rPr lang="de-DE" sz="3200">
                <a:solidFill>
                  <a:schemeClr val="accent2"/>
                </a:solidFill>
              </a:rPr>
              <a:t>en Schluss</a:t>
            </a:r>
            <a:r>
              <a:rPr lang="de-DE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de-DE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>
                <a:latin typeface="Arial"/>
                <a:ea typeface="Arial"/>
                <a:cs typeface="Arial"/>
                <a:sym typeface="Arial"/>
              </a:rPr>
              <a:t>(Sinn und Zweck)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Der Schluss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609600" y="1953613"/>
            <a:ext cx="109029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/>
              <a:t>Der Schluss dient der </a:t>
            </a:r>
            <a:r>
              <a:rPr lang="de-DE" sz="2500">
                <a:solidFill>
                  <a:schemeClr val="accent2"/>
                </a:solidFill>
              </a:rPr>
              <a:t>Zusammenfassung</a:t>
            </a:r>
            <a:r>
              <a:rPr lang="de-DE" sz="2500"/>
              <a:t>. Er dient dem Leser zur</a:t>
            </a:r>
            <a:r>
              <a:rPr lang="de-DE" sz="2500">
                <a:solidFill>
                  <a:schemeClr val="dk1"/>
                </a:solidFill>
              </a:rPr>
              <a:t> Orientierung über die </a:t>
            </a:r>
            <a:r>
              <a:rPr lang="de-DE" sz="2500">
                <a:solidFill>
                  <a:schemeClr val="accent2"/>
                </a:solidFill>
              </a:rPr>
              <a:t>erzielten Ergebnisse</a:t>
            </a:r>
            <a:r>
              <a:rPr lang="de-DE" sz="2500"/>
              <a:t> und teilt das </a:t>
            </a:r>
            <a:r>
              <a:rPr lang="de-DE" sz="2500">
                <a:solidFill>
                  <a:schemeClr val="accent2"/>
                </a:solidFill>
              </a:rPr>
              <a:t>Fazit</a:t>
            </a:r>
            <a:r>
              <a:rPr lang="de-DE" sz="2500"/>
              <a:t> mit, sowie ggf. einen weiteren </a:t>
            </a:r>
            <a:r>
              <a:rPr lang="de-DE" sz="2500">
                <a:solidFill>
                  <a:schemeClr val="accent2"/>
                </a:solidFill>
              </a:rPr>
              <a:t>Ausblick</a:t>
            </a:r>
            <a:r>
              <a:rPr lang="de-DE" sz="2500"/>
              <a:t>.</a:t>
            </a:r>
            <a:endParaRPr sz="2500"/>
          </a:p>
          <a:p>
            <a:pPr marL="34290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500"/>
          </a:p>
          <a:p>
            <a:pPr marL="34290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/>
              <a:t>Der Schluss bezieht sich auf die untersuchten Inhalte im Hauptteil und ist das Gegenstück zur </a:t>
            </a:r>
            <a:r>
              <a:rPr lang="de-DE" sz="2500">
                <a:solidFill>
                  <a:schemeClr val="dk1"/>
                </a:solidFill>
              </a:rPr>
              <a:t>Einleitung. Mit ihr bildet er den</a:t>
            </a:r>
            <a:r>
              <a:rPr lang="de-DE" sz="2500">
                <a:solidFill>
                  <a:schemeClr val="accent2"/>
                </a:solidFill>
              </a:rPr>
              <a:t> Rahmen der Arbeit</a:t>
            </a:r>
            <a:r>
              <a:rPr lang="de-DE" sz="2500"/>
              <a:t>.</a:t>
            </a:r>
            <a:endParaRPr sz="25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endParaRPr sz="25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Der Schluss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609600" y="2062163"/>
            <a:ext cx="109029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accent2"/>
                </a:solidFill>
              </a:rPr>
              <a:t>Zusammenfassung	</a:t>
            </a:r>
            <a:r>
              <a:rPr lang="de-DE" sz="2500"/>
              <a:t>	</a:t>
            </a:r>
            <a:endParaRPr sz="25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/>
              <a:t>Was wurde festgestellt? Ergebnisse!</a:t>
            </a:r>
            <a:endParaRPr sz="25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accent2"/>
                </a:solidFill>
              </a:rPr>
              <a:t>Einordnung	</a:t>
            </a:r>
            <a:r>
              <a:rPr lang="de-DE" sz="2500"/>
              <a:t>				</a:t>
            </a:r>
            <a:endParaRPr sz="25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/>
              <a:t>Wie verhalten sich die Ergebnisse zur Hypothese?</a:t>
            </a:r>
            <a:endParaRPr sz="25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endParaRPr sz="25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accent2"/>
                </a:solidFill>
              </a:rPr>
              <a:t>Fazit</a:t>
            </a:r>
            <a:r>
              <a:rPr lang="de-DE" sz="2500"/>
              <a:t>							</a:t>
            </a:r>
            <a:endParaRPr sz="25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/>
              <a:t>Was ergibt sich aus diesen Ergebnissen?</a:t>
            </a:r>
            <a:endParaRPr sz="25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Der Schluss</a:t>
            </a: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609625" y="1687875"/>
            <a:ext cx="10902900" cy="4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accent2"/>
                </a:solidFill>
              </a:rPr>
              <a:t>Problematisierung</a:t>
            </a:r>
            <a:r>
              <a:rPr lang="de-DE" sz="2500" b="1">
                <a:solidFill>
                  <a:schemeClr val="dk1"/>
                </a:solidFill>
              </a:rPr>
              <a:t>		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</a:rPr>
              <a:t>Was ist unklar geblieben?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accent2"/>
                </a:solidFill>
              </a:rPr>
              <a:t>Ausblick</a:t>
            </a:r>
            <a:r>
              <a:rPr lang="de-DE" sz="2500" b="1">
                <a:solidFill>
                  <a:schemeClr val="dk1"/>
                </a:solidFill>
              </a:rPr>
              <a:t>						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</a:rPr>
              <a:t>Welche Fragen ergeben sich für die Forschung? Wie können die Ergebnisse genutzt werden?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 i="1">
                <a:solidFill>
                  <a:schemeClr val="accent2"/>
                </a:solidFill>
              </a:rPr>
              <a:t>Methodenreflexion</a:t>
            </a:r>
            <a:r>
              <a:rPr lang="de-DE" sz="2500" i="1">
                <a:solidFill>
                  <a:schemeClr val="accent2"/>
                </a:solidFill>
              </a:rPr>
              <a:t> </a:t>
            </a:r>
            <a:r>
              <a:rPr lang="de-DE" sz="2500">
                <a:solidFill>
                  <a:schemeClr val="accent2"/>
                </a:solidFill>
              </a:rPr>
              <a:t> </a:t>
            </a:r>
            <a:endParaRPr sz="2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Der Schluss</a:t>
            </a:r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10902900" cy="4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dk1"/>
                </a:solidFill>
              </a:rPr>
              <a:t>Keine neuen Argumente aufführen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</a:rPr>
              <a:t>→ Zentrale Erkenntnisse und Highlights festhalten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dk1"/>
                </a:solidFill>
              </a:rPr>
              <a:t>Beantwortung der Forschungsfrage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</a:rPr>
              <a:t>→ Platz für eigene Meinung </a:t>
            </a:r>
            <a:r>
              <a:rPr lang="de-DE" sz="2500">
                <a:solidFill>
                  <a:schemeClr val="accent2"/>
                </a:solidFill>
              </a:rPr>
              <a:t>(abhängig von Fachrichtung)</a:t>
            </a:r>
            <a:endParaRPr sz="2500">
              <a:solidFill>
                <a:schemeClr val="accent2"/>
              </a:solidFill>
            </a:endParaRPr>
          </a:p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de-DE" sz="2500">
                <a:solidFill>
                  <a:schemeClr val="dk1"/>
                </a:solidFill>
              </a:rPr>
              <a:t>Wohin könnte „die Reise“ in Zukunft gehen?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de-DE" sz="2500">
                <a:solidFill>
                  <a:schemeClr val="dk1"/>
                </a:solidFill>
              </a:rPr>
              <a:t>Welche Forschungsfragen schließen sich der Arbeit an?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de-DE" sz="2500">
                <a:solidFill>
                  <a:schemeClr val="dk1"/>
                </a:solidFill>
              </a:rPr>
              <a:t>Was kann man in künftigen Studien zu diesem Thema anders machen?  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Was gehört zusammen?</a:t>
            </a:r>
            <a:endParaRPr/>
          </a:p>
        </p:txBody>
      </p:sp>
      <p:graphicFrame>
        <p:nvGraphicFramePr>
          <p:cNvPr id="201" name="Google Shape;201;p29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{E0F31542-8C9F-4025-8569-9A7C7375BB08}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b="1" u="none" strike="noStrike" cap="none"/>
                        <a:t>Einleitung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kann Orientierung bieten für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b="1" u="none" strike="noStrike" cap="none"/>
                        <a:t>Schluss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„knackiger“ erster Satz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Konkrete Antwort auf die Fragestellung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Thema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Methodenreflexion/Kritik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Ziel/Fragestellung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Zusammenfassung/Essenz der Ergebnisse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Eingrenzung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Ausblick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Forschungsstand/Ausgangslage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Schlusswort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Methodik/Vorgehensweise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Datengrundlage/Quellen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Aufbau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/>
          <p:nvPr/>
        </p:nvSpPr>
        <p:spPr>
          <a:xfrm>
            <a:off x="6096000" y="713127"/>
            <a:ext cx="5667374" cy="54020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4E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6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Zentrale Elemente der </a:t>
            </a:r>
            <a:r>
              <a:rPr lang="de-DE" sz="166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Einleitung</a:t>
            </a:r>
            <a:r>
              <a:rPr lang="de-DE" sz="166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und Fragen an den Text</a:t>
            </a:r>
            <a:endParaRPr sz="222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0" descr="Alpha, Omega, Symbole, Anfang, Ende, Kirche, Gott"/>
          <p:cNvPicPr preferRelativeResize="0"/>
          <p:nvPr/>
        </p:nvPicPr>
        <p:blipFill rotWithShape="1">
          <a:blip r:embed="rId3">
            <a:alphaModFix/>
          </a:blip>
          <a:srcRect l="7625" t="10525" r="48875" b="10525"/>
          <a:stretch/>
        </p:blipFill>
        <p:spPr>
          <a:xfrm>
            <a:off x="1057117" y="713127"/>
            <a:ext cx="4331970" cy="5601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30"/>
          <p:cNvGrpSpPr/>
          <p:nvPr/>
        </p:nvGrpSpPr>
        <p:grpSpPr>
          <a:xfrm>
            <a:off x="5934075" y="1574909"/>
            <a:ext cx="5829298" cy="4736880"/>
            <a:chOff x="0" y="98534"/>
            <a:chExt cx="5829298" cy="4736880"/>
          </a:xfrm>
        </p:grpSpPr>
        <p:sp>
          <p:nvSpPr>
            <p:cNvPr id="210" name="Google Shape;210;p30"/>
            <p:cNvSpPr/>
            <p:nvPr/>
          </p:nvSpPr>
          <p:spPr>
            <a:xfrm>
              <a:off x="0" y="231374"/>
              <a:ext cx="5829298" cy="43233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/>
            <p:cNvSpPr txBox="1"/>
            <p:nvPr/>
          </p:nvSpPr>
          <p:spPr>
            <a:xfrm>
              <a:off x="0" y="231374"/>
              <a:ext cx="5829298" cy="432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400" tIns="187450" rIns="45240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Worum geht es? Welcher Einstieg bietet sich an? 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291464" y="98534"/>
              <a:ext cx="4080509" cy="2656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 txBox="1"/>
            <p:nvPr/>
          </p:nvSpPr>
          <p:spPr>
            <a:xfrm>
              <a:off x="304433" y="111503"/>
              <a:ext cx="4054571" cy="23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25" tIns="0" rIns="15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Hinführung zum Thema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0" y="845152"/>
              <a:ext cx="5829298" cy="43233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8989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 txBox="1"/>
            <p:nvPr/>
          </p:nvSpPr>
          <p:spPr>
            <a:xfrm>
              <a:off x="0" y="845152"/>
              <a:ext cx="5829298" cy="432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400" tIns="187450" rIns="45240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Welche Fragen/Probleme/Thesen werden bearbeitet?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291464" y="712312"/>
              <a:ext cx="4080509" cy="2656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 txBox="1"/>
            <p:nvPr/>
          </p:nvSpPr>
          <p:spPr>
            <a:xfrm>
              <a:off x="304433" y="725281"/>
              <a:ext cx="4054571" cy="23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25" tIns="0" rIns="15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Gegenstand und Fragestellung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0" y="1458929"/>
              <a:ext cx="5829298" cy="43233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494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 txBox="1"/>
            <p:nvPr/>
          </p:nvSpPr>
          <p:spPr>
            <a:xfrm>
              <a:off x="0" y="1458929"/>
              <a:ext cx="5829298" cy="432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400" tIns="187450" rIns="45240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Was soll mit der Arbeit erreicht werden? Warum ist die Frage relevant?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291464" y="1326089"/>
              <a:ext cx="4080509" cy="2656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 txBox="1"/>
            <p:nvPr/>
          </p:nvSpPr>
          <p:spPr>
            <a:xfrm>
              <a:off x="304433" y="1339058"/>
              <a:ext cx="4054571" cy="23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25" tIns="0" rIns="15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Zielsetzung und Begründung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0" y="2072707"/>
              <a:ext cx="5829298" cy="5953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F9F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 txBox="1"/>
            <p:nvPr/>
          </p:nvSpPr>
          <p:spPr>
            <a:xfrm>
              <a:off x="0" y="2072707"/>
              <a:ext cx="5829298" cy="595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400" tIns="187450" rIns="45240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Was sind die inhaltlichen Schwerpunkte? Was wird nicht bearbeitet? Warum?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291464" y="1939867"/>
              <a:ext cx="4080509" cy="2656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 txBox="1"/>
            <p:nvPr/>
          </p:nvSpPr>
          <p:spPr>
            <a:xfrm>
              <a:off x="304433" y="1952836"/>
              <a:ext cx="4054571" cy="23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25" tIns="0" rIns="15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Abgrenzung/Eingrenzung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0" y="2849497"/>
              <a:ext cx="5829298" cy="5953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AA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 txBox="1"/>
            <p:nvPr/>
          </p:nvSpPr>
          <p:spPr>
            <a:xfrm>
              <a:off x="0" y="2849497"/>
              <a:ext cx="5829298" cy="595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400" tIns="187450" rIns="45240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Wie folgen die Punkte aufeinander und warum ist die Arbeit so aufgebaut?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91464" y="2716656"/>
              <a:ext cx="4080509" cy="26568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 txBox="1"/>
            <p:nvPr/>
          </p:nvSpPr>
          <p:spPr>
            <a:xfrm>
              <a:off x="304433" y="2729626"/>
              <a:ext cx="4054571" cy="23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25" tIns="0" rIns="15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Aufbau der Arbeit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0" y="3626287"/>
              <a:ext cx="5829298" cy="5953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5B5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 txBox="1"/>
            <p:nvPr/>
          </p:nvSpPr>
          <p:spPr>
            <a:xfrm>
              <a:off x="0" y="3626287"/>
              <a:ext cx="5829298" cy="595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400" tIns="187450" rIns="45240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Auf welchen Theorien fußt der Ansatz? Welche Methoden werden angewandt?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291464" y="3493447"/>
              <a:ext cx="4080509" cy="265680"/>
            </a:xfrm>
            <a:prstGeom prst="roundRect">
              <a:avLst>
                <a:gd name="adj" fmla="val 16667"/>
              </a:avLst>
            </a:prstGeom>
            <a:solidFill>
              <a:srgbClr val="3F3F3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 txBox="1"/>
            <p:nvPr/>
          </p:nvSpPr>
          <p:spPr>
            <a:xfrm>
              <a:off x="304433" y="3506416"/>
              <a:ext cx="4054571" cy="23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25" tIns="0" rIns="15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Methode/Vorgehensweise</a:t>
              </a:r>
              <a:endPara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0" y="4403077"/>
              <a:ext cx="5829298" cy="43233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 txBox="1"/>
            <p:nvPr/>
          </p:nvSpPr>
          <p:spPr>
            <a:xfrm>
              <a:off x="0" y="4403077"/>
              <a:ext cx="5829298" cy="432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400" tIns="187450" rIns="45240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Welche Datengrundlage wird genutzt? Wie wurden die Daten erhoben?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291464" y="4270237"/>
              <a:ext cx="4080509" cy="265680"/>
            </a:xfrm>
            <a:prstGeom prst="roundRect">
              <a:avLst>
                <a:gd name="adj" fmla="val 16667"/>
              </a:avLst>
            </a:prstGeom>
            <a:solidFill>
              <a:srgbClr val="3F3F3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 txBox="1"/>
            <p:nvPr/>
          </p:nvSpPr>
          <p:spPr>
            <a:xfrm>
              <a:off x="304433" y="4283206"/>
              <a:ext cx="4054571" cy="23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25" tIns="0" rIns="15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 zu Daten</a:t>
              </a:r>
              <a:endPara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/>
          <p:nvPr/>
        </p:nvSpPr>
        <p:spPr>
          <a:xfrm>
            <a:off x="643468" y="713127"/>
            <a:ext cx="5547782" cy="53522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4E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6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Zentrale Elemente des </a:t>
            </a:r>
            <a:r>
              <a:rPr lang="de-DE" sz="166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Schlusses</a:t>
            </a:r>
            <a:r>
              <a:rPr lang="de-DE" sz="166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und Fragen an den Text</a:t>
            </a:r>
            <a:endParaRPr sz="222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1" descr="Alpha, Omega, Symbole, Anfang, Ende, Kirche, Gott"/>
          <p:cNvPicPr preferRelativeResize="0"/>
          <p:nvPr/>
        </p:nvPicPr>
        <p:blipFill rotWithShape="1">
          <a:blip r:embed="rId3">
            <a:alphaModFix/>
          </a:blip>
          <a:srcRect l="50000" t="7625" r="6499" b="13426"/>
          <a:stretch/>
        </p:blipFill>
        <p:spPr>
          <a:xfrm>
            <a:off x="6802915" y="713127"/>
            <a:ext cx="4369910" cy="5650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31"/>
          <p:cNvGrpSpPr/>
          <p:nvPr/>
        </p:nvGrpSpPr>
        <p:grpSpPr>
          <a:xfrm>
            <a:off x="571500" y="1388039"/>
            <a:ext cx="5619750" cy="5034421"/>
            <a:chOff x="0" y="16439"/>
            <a:chExt cx="5619750" cy="5034421"/>
          </a:xfrm>
        </p:grpSpPr>
        <p:sp>
          <p:nvSpPr>
            <p:cNvPr id="246" name="Google Shape;246;p31"/>
            <p:cNvSpPr/>
            <p:nvPr/>
          </p:nvSpPr>
          <p:spPr>
            <a:xfrm>
              <a:off x="0" y="193559"/>
              <a:ext cx="5619750" cy="5008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1"/>
            <p:cNvSpPr txBox="1"/>
            <p:nvPr/>
          </p:nvSpPr>
          <p:spPr>
            <a:xfrm>
              <a:off x="0" y="193559"/>
              <a:ext cx="5619750" cy="500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6150" tIns="249925" rIns="43615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Welche Frage stand im Zentrum der Arbeit?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280987" y="16439"/>
              <a:ext cx="3933824" cy="35424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 txBox="1"/>
            <p:nvPr/>
          </p:nvSpPr>
          <p:spPr>
            <a:xfrm>
              <a:off x="298280" y="33732"/>
              <a:ext cx="3899239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0" rIns="148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Wiederholung: Zentrale Fragestellung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0" y="936330"/>
              <a:ext cx="5619750" cy="5008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 txBox="1"/>
            <p:nvPr/>
          </p:nvSpPr>
          <p:spPr>
            <a:xfrm>
              <a:off x="0" y="936330"/>
              <a:ext cx="5619750" cy="500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6150" tIns="249925" rIns="43615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Welche Ergebnisse wurden erzielt? Was wurde festgestellt?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280987" y="759210"/>
              <a:ext cx="3933824" cy="354240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 txBox="1"/>
            <p:nvPr/>
          </p:nvSpPr>
          <p:spPr>
            <a:xfrm>
              <a:off x="298280" y="776503"/>
              <a:ext cx="3899239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0" rIns="148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Zusammenfassung der Ergebnisse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0" y="1679100"/>
              <a:ext cx="5619750" cy="661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 txBox="1"/>
            <p:nvPr/>
          </p:nvSpPr>
          <p:spPr>
            <a:xfrm>
              <a:off x="0" y="1679100"/>
              <a:ext cx="561975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6150" tIns="249925" rIns="43615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Stimmen die Ergebnisse mit der Hypothese überein? Überraschen sie, waren sie eher erwartbar? Sind neue Erkenntnisse dabei?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280987" y="1501979"/>
              <a:ext cx="3933824" cy="354240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1"/>
            <p:cNvSpPr txBox="1"/>
            <p:nvPr/>
          </p:nvSpPr>
          <p:spPr>
            <a:xfrm>
              <a:off x="298280" y="1519272"/>
              <a:ext cx="3899239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0" rIns="148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Einordnung der Ergebnisse?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0" y="2582520"/>
              <a:ext cx="5619750" cy="661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1"/>
            <p:cNvSpPr txBox="1"/>
            <p:nvPr/>
          </p:nvSpPr>
          <p:spPr>
            <a:xfrm>
              <a:off x="0" y="2582520"/>
              <a:ext cx="561975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6150" tIns="249925" rIns="43615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Was ergibt sich aus diesen Ergebnissen? Wie sollten Beteiligte (Forschende, Regierende etc.) darauf reagieren?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280987" y="2405400"/>
              <a:ext cx="3933824" cy="354240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 txBox="1"/>
            <p:nvPr/>
          </p:nvSpPr>
          <p:spPr>
            <a:xfrm>
              <a:off x="298280" y="2422692"/>
              <a:ext cx="3899239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0" rIns="148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Fazit/Schlussfolgerung &amp; ggf. auch Forderungen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0" y="3485940"/>
              <a:ext cx="5619750" cy="661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 txBox="1"/>
            <p:nvPr/>
          </p:nvSpPr>
          <p:spPr>
            <a:xfrm>
              <a:off x="0" y="3485940"/>
              <a:ext cx="561975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6150" tIns="249925" rIns="43615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Worauf konnte keine Antwort gefunden werden? Was lässt die Arbeit ggf. offen?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280987" y="3308820"/>
              <a:ext cx="3933824" cy="354240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 txBox="1"/>
            <p:nvPr/>
          </p:nvSpPr>
          <p:spPr>
            <a:xfrm>
              <a:off x="298280" y="3326113"/>
              <a:ext cx="3899239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0" rIns="148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Problematisierung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0" y="4389360"/>
              <a:ext cx="5619750" cy="661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EFEF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 txBox="1"/>
            <p:nvPr/>
          </p:nvSpPr>
          <p:spPr>
            <a:xfrm>
              <a:off x="0" y="4389360"/>
              <a:ext cx="5619750" cy="6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6150" tIns="249925" rIns="436150" bIns="853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Welche weiteren Fragen ergeben sich für die Forschung? Wie können die Ergebnisse weiter genutzt werden?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280987" y="4212240"/>
              <a:ext cx="3933824" cy="354240"/>
            </a:xfrm>
            <a:prstGeom prst="roundRect">
              <a:avLst>
                <a:gd name="adj" fmla="val 16667"/>
              </a:avLst>
            </a:prstGeom>
            <a:solidFill>
              <a:srgbClr val="FEFEF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 txBox="1"/>
            <p:nvPr/>
          </p:nvSpPr>
          <p:spPr>
            <a:xfrm>
              <a:off x="298280" y="4229533"/>
              <a:ext cx="3899239" cy="319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0" rIns="148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de-D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Ausblick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631975" y="2384425"/>
            <a:ext cx="10902900" cy="22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Drei Minuten Focus-Writing:</a:t>
            </a:r>
            <a:endParaRPr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Warum schreibt </a:t>
            </a:r>
            <a:r>
              <a:rPr lang="de-DE" sz="3200">
                <a:solidFill>
                  <a:schemeClr val="accent2"/>
                </a:solidFill>
              </a:rPr>
              <a:t>man</a:t>
            </a:r>
            <a:r>
              <a:rPr lang="de-DE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eine Einleitung?</a:t>
            </a:r>
            <a:br>
              <a:rPr lang="de-DE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>
                <a:latin typeface="Arial"/>
                <a:ea typeface="Arial"/>
                <a:cs typeface="Arial"/>
                <a:sym typeface="Arial"/>
              </a:rPr>
              <a:t>(Sinn und Zweck)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Verlauf der wissenschaftlichen Arbeit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7033374" y="1866900"/>
            <a:ext cx="43833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 sz="2200"/>
              <a:t>Überblick Gesamtproblem und allgemeines Interesse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2000"/>
              <a:buNone/>
            </a:pP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2000"/>
              <a:buNone/>
            </a:pP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de-DE" sz="2200"/>
              <a:t>Detaillierte Untersuchung einzelner Komponenten und die Argumentation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2000"/>
              <a:buNone/>
            </a:pP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2000"/>
              <a:buNone/>
            </a:pP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de-DE" sz="2200"/>
              <a:t>Einordnung der Erkenntnisse in den Gesamtkontext/Konsequenzen</a:t>
            </a:r>
            <a:endParaRPr sz="2200"/>
          </a:p>
        </p:txBody>
      </p:sp>
      <p:pic>
        <p:nvPicPr>
          <p:cNvPr id="117" name="Google Shape;117;p17" descr="Sanduhr 60%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387" y="2023175"/>
            <a:ext cx="3302343" cy="38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1277650" y="1866900"/>
            <a:ext cx="2397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r>
              <a:rPr lang="de-DE" sz="2200" b="1" i="0" strike="noStrike" cap="none">
                <a:solidFill>
                  <a:schemeClr val="accent2"/>
                </a:solidFill>
              </a:rPr>
              <a:t>Einleitung</a:t>
            </a:r>
            <a:endParaRPr sz="2200" b="1" i="0" strike="noStrike" cap="none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endParaRPr sz="2200" b="1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endParaRPr sz="2200" b="1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endParaRPr sz="2200" b="1" i="0" strike="noStrike" cap="none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r>
              <a:rPr lang="de-DE" sz="2200" b="1" i="0" strike="noStrike" cap="none">
                <a:solidFill>
                  <a:schemeClr val="accent2"/>
                </a:solidFill>
              </a:rPr>
              <a:t>Hauptteil</a:t>
            </a:r>
            <a:endParaRPr sz="2200" b="1" i="0" strike="noStrike" cap="none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endParaRPr sz="2200" b="1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endParaRPr sz="2200" b="1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endParaRPr sz="2200" b="1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r>
              <a:rPr lang="de-DE" sz="2200" b="1" i="0" strike="noStrike" cap="none">
                <a:solidFill>
                  <a:schemeClr val="accent2"/>
                </a:solidFill>
              </a:rPr>
              <a:t>Schluss/Fazit</a:t>
            </a:r>
            <a:endParaRPr sz="2200" b="1" i="0" strike="noStrike" cap="none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Was ist eigentlich eine Einleitung?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10902900" cy="61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/>
              <a:t>In einer wissenschaftlichen Arbeit beschreibt die Einleitung üblicherweise das erste Kapitel, das primär der </a:t>
            </a:r>
            <a:r>
              <a:rPr lang="de-DE" sz="2500">
                <a:solidFill>
                  <a:schemeClr val="accent2"/>
                </a:solidFill>
              </a:rPr>
              <a:t>Information und der Orientierung </a:t>
            </a:r>
            <a:r>
              <a:rPr lang="de-DE" sz="2500"/>
              <a:t>des Lesers dient. Sie ist der Ort der </a:t>
            </a:r>
            <a:r>
              <a:rPr lang="de-DE" sz="2500">
                <a:solidFill>
                  <a:schemeClr val="accent2"/>
                </a:solidFill>
              </a:rPr>
              <a:t>Kontaktaufnahme</a:t>
            </a:r>
            <a:r>
              <a:rPr lang="de-DE" sz="2500"/>
              <a:t> zwischen Autor und Leser und stellt die </a:t>
            </a:r>
            <a:r>
              <a:rPr lang="de-DE" sz="2500">
                <a:solidFill>
                  <a:schemeClr val="accent2"/>
                </a:solidFill>
              </a:rPr>
              <a:t>Inhalte und den Aufbau </a:t>
            </a:r>
            <a:r>
              <a:rPr lang="de-DE" sz="2500"/>
              <a:t>der Arbeit in Kurzform vor.</a:t>
            </a:r>
            <a:endParaRPr sz="2500"/>
          </a:p>
          <a:p>
            <a:pPr marL="342900" lvl="0" indent="-3429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500"/>
          </a:p>
          <a:p>
            <a:pPr marL="342900" lvl="0" indent="-3429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/>
              <a:t>Die Einleitung ist ein </a:t>
            </a:r>
            <a:r>
              <a:rPr lang="de-DE" sz="2500">
                <a:solidFill>
                  <a:schemeClr val="accent2"/>
                </a:solidFill>
              </a:rPr>
              <a:t>Metatext</a:t>
            </a:r>
            <a:r>
              <a:rPr lang="de-DE" sz="2500"/>
              <a:t> – sie bezieht sich auf die eigentliche inhaltliche Untersuchung im Hauptteil und auf andere Arbeiten aus der Wissenschaft.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Die Einleitung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10902900" cy="4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/>
              <a:t>Hinführung zum Thema</a:t>
            </a:r>
            <a:endParaRPr sz="2500" b="1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accent2"/>
                </a:solidFill>
              </a:rPr>
              <a:t>Thema in größeren Rahmen einordnen:</a:t>
            </a:r>
            <a:r>
              <a:rPr lang="de-DE" sz="2500"/>
              <a:t> Warum ist mein Thema interessant, wichtig und spannend?</a:t>
            </a:r>
            <a:endParaRPr sz="25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/>
              <a:t>Gegenstand, Problemstellung/Forschungsfrage und Ziele der Arbeit</a:t>
            </a:r>
            <a:endParaRPr sz="2500" b="1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/>
              <a:t>→ </a:t>
            </a:r>
            <a:r>
              <a:rPr lang="de-DE" sz="2500">
                <a:solidFill>
                  <a:schemeClr val="accent2"/>
                </a:solidFill>
              </a:rPr>
              <a:t>Forschungslücke verdeutlichen:</a:t>
            </a:r>
            <a:r>
              <a:rPr lang="de-DE" sz="2500"/>
              <a:t> Was ist Gegenstand meiner Arbeit, warum ist es wichtig, meine Forschungsfrage zu beantworten und welche Ziele verfolge ich mit meiner Arbeit?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609600" y="679525"/>
            <a:ext cx="10902900" cy="5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dk1"/>
                </a:solidFill>
              </a:rPr>
              <a:t>Gang der Untersuchung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</a:rPr>
              <a:t>→ </a:t>
            </a:r>
            <a:r>
              <a:rPr lang="de-DE" sz="2500">
                <a:solidFill>
                  <a:schemeClr val="accent2"/>
                </a:solidFill>
              </a:rPr>
              <a:t>Methodik skizzieren:</a:t>
            </a:r>
            <a:r>
              <a:rPr lang="de-DE" sz="2500">
                <a:solidFill>
                  <a:schemeClr val="dk1"/>
                </a:solidFill>
              </a:rPr>
              <a:t> Mit welcher Methodik beantworte ich meine Forschungsfrage?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dk1"/>
                </a:solidFill>
              </a:rPr>
              <a:t>Abgrenzung der Arbeit 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</a:rPr>
              <a:t>→ </a:t>
            </a:r>
            <a:r>
              <a:rPr lang="de-DE" sz="2500">
                <a:solidFill>
                  <a:schemeClr val="accent2"/>
                </a:solidFill>
              </a:rPr>
              <a:t>Schwerpunkt setzen und plausibel begründen:</a:t>
            </a:r>
            <a:r>
              <a:rPr lang="de-DE" sz="2500">
                <a:solidFill>
                  <a:schemeClr val="dk1"/>
                </a:solidFill>
              </a:rPr>
              <a:t> Muss ich meine Arbeit eingrenzen und wenn ja warum?</a:t>
            </a: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chemeClr val="dk1"/>
                </a:solidFill>
              </a:rPr>
              <a:t>Aufbau der Arbeit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</a:rPr>
              <a:t>→ </a:t>
            </a:r>
            <a:r>
              <a:rPr lang="de-DE" sz="2500">
                <a:solidFill>
                  <a:schemeClr val="accent2"/>
                </a:solidFill>
              </a:rPr>
              <a:t>Argumentationslinie (Gliederung) umreißen: </a:t>
            </a:r>
            <a:r>
              <a:rPr lang="de-DE" sz="2500">
                <a:solidFill>
                  <a:schemeClr val="dk1"/>
                </a:solidFill>
              </a:rPr>
              <a:t>Wie habe ich meine Arbeit aufgebaut, wie gehe ich vor?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5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Gegenstand und Leitidee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609600" y="1728600"/>
            <a:ext cx="10902900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>
                <a:solidFill>
                  <a:schemeClr val="dk1"/>
                </a:solidFill>
              </a:rPr>
              <a:t>Was wird untersucht? → </a:t>
            </a:r>
            <a:r>
              <a:rPr lang="de-DE" sz="2500">
                <a:solidFill>
                  <a:schemeClr val="accent2"/>
                </a:solidFill>
              </a:rPr>
              <a:t>Gegenstand</a:t>
            </a:r>
            <a:endParaRPr sz="2500">
              <a:solidFill>
                <a:schemeClr val="accent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>
                <a:solidFill>
                  <a:schemeClr val="dk1"/>
                </a:solidFill>
              </a:rPr>
              <a:t>Woraufhin wird untersucht? → </a:t>
            </a:r>
            <a:r>
              <a:rPr lang="de-DE" sz="2500">
                <a:solidFill>
                  <a:schemeClr val="accent2"/>
                </a:solidFill>
              </a:rPr>
              <a:t>Leitfrage oder Hypothese</a:t>
            </a:r>
            <a:endParaRPr sz="2500">
              <a:solidFill>
                <a:schemeClr val="accent2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 b="1">
                <a:solidFill>
                  <a:schemeClr val="dk1"/>
                </a:solidFill>
              </a:rPr>
              <a:t>Abhängig von der Fachrichtung und Art der Arbeit</a:t>
            </a:r>
            <a:endParaRPr sz="2500" b="1">
              <a:solidFill>
                <a:schemeClr val="dk1"/>
              </a:solidFill>
            </a:endParaRPr>
          </a:p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de-DE" sz="2500">
                <a:solidFill>
                  <a:schemeClr val="dk1"/>
                </a:solidFill>
              </a:rPr>
              <a:t>Nicht nur nennen, sondern begründen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de-DE" sz="2500">
                <a:solidFill>
                  <a:schemeClr val="dk1"/>
                </a:solidFill>
              </a:rPr>
              <a:t>Für den Leser deutlich kennzeichnen (Fragezeichen, Verb, Fragewort…)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029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Ziel der Arbeit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609600" y="2198323"/>
            <a:ext cx="10902900" cy="3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🡪"/>
            </a:pPr>
            <a:r>
              <a:rPr lang="de-DE" sz="2500"/>
              <a:t>Beantwortung + Begründung (thematische Relevanz)</a:t>
            </a:r>
            <a:endParaRPr sz="2500"/>
          </a:p>
          <a:p>
            <a:pPr marL="457200" lvl="0" indent="-279400" algn="l" rtl="0"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500"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/>
              <a:t>Thema und dessen </a:t>
            </a:r>
            <a:r>
              <a:rPr lang="de-DE" sz="2500">
                <a:solidFill>
                  <a:schemeClr val="accent2"/>
                </a:solidFill>
              </a:rPr>
              <a:t>Relevanz konkretisieren</a:t>
            </a:r>
            <a:r>
              <a:rPr lang="de-DE" sz="2500"/>
              <a:t> und </a:t>
            </a:r>
            <a:r>
              <a:rPr lang="de-DE" sz="2500">
                <a:solidFill>
                  <a:schemeClr val="accent2"/>
                </a:solidFill>
              </a:rPr>
              <a:t>interpretieren</a:t>
            </a:r>
            <a:r>
              <a:rPr lang="de-DE" sz="2500"/>
              <a:t>, eigene Studie von anderen </a:t>
            </a:r>
            <a:r>
              <a:rPr lang="de-DE" sz="2500">
                <a:solidFill>
                  <a:schemeClr val="accent2"/>
                </a:solidFill>
              </a:rPr>
              <a:t>abgrenzen</a:t>
            </a:r>
            <a:r>
              <a:rPr lang="de-DE" sz="2500"/>
              <a:t>, über </a:t>
            </a:r>
            <a:r>
              <a:rPr lang="de-DE" sz="2500">
                <a:solidFill>
                  <a:schemeClr val="accent2"/>
                </a:solidFill>
              </a:rPr>
              <a:t>Ablauf </a:t>
            </a:r>
            <a:r>
              <a:rPr lang="de-DE" sz="2500"/>
              <a:t>und </a:t>
            </a:r>
            <a:r>
              <a:rPr lang="de-DE" sz="2500">
                <a:solidFill>
                  <a:schemeClr val="accent2"/>
                </a:solidFill>
              </a:rPr>
              <a:t>Ziele </a:t>
            </a:r>
            <a:r>
              <a:rPr lang="de-DE" sz="2500"/>
              <a:t>der </a:t>
            </a:r>
            <a:r>
              <a:rPr lang="de-DE" sz="2500">
                <a:solidFill>
                  <a:schemeClr val="accent2"/>
                </a:solidFill>
              </a:rPr>
              <a:t>Arbeit informieren</a:t>
            </a:r>
            <a:r>
              <a:rPr lang="de-DE" sz="2500"/>
              <a:t>. 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191344" y="332656"/>
            <a:ext cx="109029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Methode: Der wissenschaftliche Dreischritt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767408" y="1700808"/>
            <a:ext cx="10902900" cy="4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accent2"/>
                </a:solidFill>
              </a:rPr>
              <a:t>Schritt 1: Das Thema benennen</a:t>
            </a:r>
            <a:endParaRPr sz="2500"/>
          </a:p>
          <a:p>
            <a:pPr marL="342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/>
              <a:t>	</a:t>
            </a:r>
            <a:r>
              <a:rPr lang="de-DE" sz="2500" i="1"/>
              <a:t>Ich schreibe über… Ich untersuche…</a:t>
            </a:r>
            <a:endParaRPr sz="2500"/>
          </a:p>
          <a:p>
            <a:pPr marL="342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500" i="1"/>
          </a:p>
          <a:p>
            <a:pPr marL="342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accent2"/>
                </a:solidFill>
              </a:rPr>
              <a:t>Schritt 2: Fragestellung einarbeiten</a:t>
            </a:r>
            <a:endParaRPr sz="2500"/>
          </a:p>
          <a:p>
            <a:pPr marL="342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/>
              <a:t>	</a:t>
            </a:r>
            <a:r>
              <a:rPr lang="de-DE" sz="2500" i="1"/>
              <a:t>…weil ich herausfinden</a:t>
            </a:r>
            <a:r>
              <a:rPr lang="de-DE" sz="2500"/>
              <a:t>/</a:t>
            </a:r>
            <a:r>
              <a:rPr lang="de-DE" sz="2500" i="1"/>
              <a:t>verstehen</a:t>
            </a:r>
            <a:r>
              <a:rPr lang="de-DE" sz="2500"/>
              <a:t>/</a:t>
            </a:r>
            <a:r>
              <a:rPr lang="de-DE" sz="2500" i="1"/>
              <a:t>nachvollziehen will…</a:t>
            </a:r>
            <a:endParaRPr sz="2500"/>
          </a:p>
          <a:p>
            <a:pPr marL="342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500" i="1"/>
          </a:p>
          <a:p>
            <a:pPr marL="342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accent2"/>
                </a:solidFill>
              </a:rPr>
              <a:t>Schritt 3: Untersuchungsziel definieren</a:t>
            </a:r>
            <a:endParaRPr sz="2500"/>
          </a:p>
          <a:p>
            <a:pPr marL="342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/>
              <a:t>	</a:t>
            </a:r>
            <a:r>
              <a:rPr lang="de-DE" sz="2500" i="1"/>
              <a:t>…um herauszufinden</a:t>
            </a:r>
            <a:r>
              <a:rPr lang="de-DE" sz="2500"/>
              <a:t>/</a:t>
            </a:r>
            <a:r>
              <a:rPr lang="de-DE" sz="2500" i="1"/>
              <a:t>festzustellen</a:t>
            </a:r>
            <a:r>
              <a:rPr lang="de-DE" sz="2500"/>
              <a:t>/</a:t>
            </a:r>
            <a:r>
              <a:rPr lang="de-DE" sz="2500" i="1"/>
              <a:t>zu prüfen…</a:t>
            </a:r>
            <a:endParaRPr sz="25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endParaRPr sz="2500" i="1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 b="1"/>
              <a:t>Blitzexposé: Wende den Dreischritt auf Deine aktuelle Arbeit an.</a:t>
            </a:r>
            <a:endParaRPr sz="25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2500" b="1"/>
              <a:t>Zeit: 10-15 Minuten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C31"/>
      </a:accent1>
      <a:accent2>
        <a:srgbClr val="009440"/>
      </a:accent2>
      <a:accent3>
        <a:srgbClr val="FFFFFF"/>
      </a:accent3>
      <a:accent4>
        <a:srgbClr val="000000"/>
      </a:accent4>
      <a:accent5>
        <a:srgbClr val="7F7F7F"/>
      </a:accent5>
      <a:accent6>
        <a:srgbClr val="C0C0C0"/>
      </a:accent6>
      <a:hlink>
        <a:srgbClr val="006C31"/>
      </a:hlink>
      <a:folHlink>
        <a:srgbClr val="0094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Breitbild</PresentationFormat>
  <Paragraphs>173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Libre Franklin</vt:lpstr>
      <vt:lpstr>Noto Sans Symbols</vt:lpstr>
      <vt:lpstr>Times New Roman</vt:lpstr>
      <vt:lpstr>Larissa</vt:lpstr>
      <vt:lpstr>PowerPoint-Präsentation</vt:lpstr>
      <vt:lpstr>Warm-Up</vt:lpstr>
      <vt:lpstr>Verlauf der wissenschaftlichen Arbeit</vt:lpstr>
      <vt:lpstr>Was ist eigentlich eine Einleitung?</vt:lpstr>
      <vt:lpstr>Die Einleitung</vt:lpstr>
      <vt:lpstr>PowerPoint-Präsentation</vt:lpstr>
      <vt:lpstr>Gegenstand und Leitidee</vt:lpstr>
      <vt:lpstr>Ziel der Arbeit</vt:lpstr>
      <vt:lpstr>Methode: Der wissenschaftliche Dreischritt</vt:lpstr>
      <vt:lpstr>Warm-Up</vt:lpstr>
      <vt:lpstr>Der Schluss</vt:lpstr>
      <vt:lpstr>Der Schluss</vt:lpstr>
      <vt:lpstr>Der Schluss</vt:lpstr>
      <vt:lpstr>Der Schluss</vt:lpstr>
      <vt:lpstr>Was gehört zusammen?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Jessen Linda</dc:creator>
  <cp:lastModifiedBy>Jessen Linda</cp:lastModifiedBy>
  <cp:revision>1</cp:revision>
  <dcterms:modified xsi:type="dcterms:W3CDTF">2025-03-07T07:07:39Z</dcterms:modified>
</cp:coreProperties>
</file>